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41016" y="2797542"/>
            <a:ext cx="13444109" cy="23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 spc="22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COMPREHENSIVE ANALYSIS AND PREDICTION OF NIFTY 50 STOCK MARKET MOVEMENTS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68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Members: Shabana Shariff, Prashasti Srivastava, Pradeep V, Sharmila S, Uttam Nandy, Mohammed Aseef K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Course: PDS (Python for Data Science)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Date: April 2025</a:t>
            </a:r>
          </a:p>
          <a:p>
            <a:pPr algn="ctr">
              <a:lnSpc>
                <a:spcPts val="4275"/>
              </a:lnSpc>
            </a:pPr>
            <a:endParaRPr lang="en-US" sz="341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4545108"/>
            <a:ext cx="110024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MACHINE LEARNING MODEL DEVELOPMENT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1497412"/>
            <a:ext cx="1100240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CLASSIFIER CHOSEN FOR ITS HIGH ACCURACY AND STABILITY IN PREDICTIONS.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366658" y="4039952"/>
            <a:ext cx="11764234" cy="5477980"/>
            <a:chOff x="0" y="0"/>
            <a:chExt cx="15685646" cy="7303974"/>
          </a:xfrm>
        </p:grpSpPr>
        <p:grpSp>
          <p:nvGrpSpPr>
            <p:cNvPr id="6" name="Group 6"/>
            <p:cNvGrpSpPr/>
            <p:nvPr/>
          </p:nvGrpSpPr>
          <p:grpSpPr>
            <a:xfrm>
              <a:off x="1655952" y="2792535"/>
              <a:ext cx="1203388" cy="120338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826307" y="2910432"/>
              <a:ext cx="1203388" cy="120338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241129" y="0"/>
              <a:ext cx="1203388" cy="120338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 flipV="1">
              <a:off x="2891552" y="586311"/>
              <a:ext cx="4149757" cy="2395863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6" name="AutoShape 16"/>
            <p:cNvSpPr/>
            <p:nvPr/>
          </p:nvSpPr>
          <p:spPr>
            <a:xfrm flipH="1" flipV="1">
              <a:off x="8669135" y="619387"/>
              <a:ext cx="4147632" cy="239954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655952" y="3062545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826307" y="3180441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241129" y="270009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183074"/>
              <a:ext cx="4553879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Random Forest Classifier employs an ensemble learning strategy, utilizing multiple decision trees to improve prediction accuracy and stability.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687271" y="5183074"/>
              <a:ext cx="3666722" cy="212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algorithm effectively manages large datasets with numerous features, ensuring reliable predictions without succumbing to overfitting.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04355" y="2389260"/>
              <a:ext cx="3579197" cy="283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model achieved significant performance metrics, boasting 91% accuracy, 89% precision, and 88% recall, which underscores its effectiveness in market movement predictions.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219956"/>
              <a:ext cx="4515291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Ensemble Learning Approach for Enhanced Prediction</a:t>
              </a:r>
            </a:p>
            <a:p>
              <a:pPr algn="ctr">
                <a:lnSpc>
                  <a:spcPts val="2100"/>
                </a:lnSpc>
              </a:pPr>
              <a:endPara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170355" y="4359892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Robustness in Handling Complex Datasets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585178" y="1449460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High Performance Metrics Indicating Model Reliability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96540" y="4039952"/>
            <a:ext cx="902541" cy="9025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2799" y="1497412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INVOLVED INDEPENDENT DECISION TREES BUILT FROM RANDOM SUBSETS OF DATA.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96540" y="4230553"/>
            <a:ext cx="902541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738901" y="4039952"/>
            <a:ext cx="3386468" cy="3542774"/>
            <a:chOff x="0" y="0"/>
            <a:chExt cx="4515291" cy="4723699"/>
          </a:xfrm>
        </p:grpSpPr>
        <p:grpSp>
          <p:nvGrpSpPr>
            <p:cNvPr id="10" name="Group 10"/>
            <p:cNvGrpSpPr/>
            <p:nvPr/>
          </p:nvGrpSpPr>
          <p:grpSpPr>
            <a:xfrm>
              <a:off x="1655952" y="0"/>
              <a:ext cx="1203388" cy="120338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28600" y="2602799"/>
              <a:ext cx="3481459" cy="212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independent nature of decision trees mitigates the risk associated with any single point of failure in predictions.</a:t>
              </a:r>
            </a:p>
            <a:p>
              <a:pPr algn="ctr">
                <a:lnSpc>
                  <a:spcPts val="2100"/>
                </a:lnSpc>
              </a:pPr>
              <a:endPara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49460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Independence Reduces Single Point Failure Risk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55952" y="270009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68959" y="5822373"/>
            <a:ext cx="291029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algorithm utilizes bootstrap sampling to create multiple data subsets, ensuring a diverse training experience for each tree.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67667" y="4039952"/>
            <a:ext cx="3415409" cy="2885926"/>
            <a:chOff x="0" y="0"/>
            <a:chExt cx="4553879" cy="3847901"/>
          </a:xfrm>
        </p:grpSpPr>
        <p:grpSp>
          <p:nvGrpSpPr>
            <p:cNvPr id="18" name="Group 18"/>
            <p:cNvGrpSpPr/>
            <p:nvPr/>
          </p:nvGrpSpPr>
          <p:grpSpPr>
            <a:xfrm>
              <a:off x="1655952" y="0"/>
              <a:ext cx="1203388" cy="120338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55952" y="270009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390539"/>
              <a:ext cx="4553879" cy="1457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6"/>
                </a:lnSpc>
              </a:pPr>
              <a:r>
                <a:rPr lang="en-US" sz="157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Each decision tree in the Random Forest is trained independently, allowing for varied predictions and reducing bias.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27421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Independent Decision Trees for Diverse Outcomes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80933" y="4039952"/>
            <a:ext cx="3386468" cy="3378282"/>
            <a:chOff x="0" y="0"/>
            <a:chExt cx="4515291" cy="4504376"/>
          </a:xfrm>
        </p:grpSpPr>
        <p:grpSp>
          <p:nvGrpSpPr>
            <p:cNvPr id="25" name="Group 25"/>
            <p:cNvGrpSpPr/>
            <p:nvPr/>
          </p:nvGrpSpPr>
          <p:grpSpPr>
            <a:xfrm>
              <a:off x="1655952" y="0"/>
              <a:ext cx="1203388" cy="120338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655952" y="270009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16916" y="2272642"/>
              <a:ext cx="3666722" cy="2231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1"/>
                </a:lnSpc>
              </a:pPr>
              <a:r>
                <a:rPr lang="en-US" sz="157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 each split, a random subset of features is considered, which minimizes overfitting and enhances the model's generalization capability.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49460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Randomness Promotes Model Generalization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354576" y="5117523"/>
            <a:ext cx="338646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Sampling Techniques Enhance Model Robustness</a:t>
            </a:r>
          </a:p>
        </p:txBody>
      </p:sp>
      <p:sp>
        <p:nvSpPr>
          <p:cNvPr id="32" name="Freeform 32"/>
          <p:cNvSpPr/>
          <p:nvPr/>
        </p:nvSpPr>
        <p:spPr>
          <a:xfrm>
            <a:off x="14645201" y="6450348"/>
            <a:ext cx="3788075" cy="3962112"/>
          </a:xfrm>
          <a:custGeom>
            <a:avLst/>
            <a:gdLst/>
            <a:ahLst/>
            <a:cxnLst/>
            <a:rect l="l" t="t" r="r" b="b"/>
            <a:pathLst>
              <a:path w="3788075" h="3962112">
                <a:moveTo>
                  <a:pt x="0" y="0"/>
                </a:moveTo>
                <a:lnTo>
                  <a:pt x="3788075" y="0"/>
                </a:lnTo>
                <a:lnTo>
                  <a:pt x="3788075" y="3962112"/>
                </a:lnTo>
                <a:lnTo>
                  <a:pt x="0" y="396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2799" y="1308943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METRICS: 91% ACCURACY, 89% PRECISION, AND 88% RECALL HIGHLIGHT MODEL EFFECTIVENESS.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28521" y="3061211"/>
            <a:ext cx="11630958" cy="4955314"/>
            <a:chOff x="0" y="0"/>
            <a:chExt cx="15507944" cy="660708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801204" cy="3694110"/>
              <a:chOff x="0" y="0"/>
              <a:chExt cx="663094" cy="5101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3094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663094" h="510193">
                    <a:moveTo>
                      <a:pt x="34400" y="0"/>
                    </a:moveTo>
                    <a:lnTo>
                      <a:pt x="628694" y="0"/>
                    </a:lnTo>
                    <a:cubicBezTo>
                      <a:pt x="637817" y="0"/>
                      <a:pt x="646567" y="3624"/>
                      <a:pt x="653018" y="10075"/>
                    </a:cubicBezTo>
                    <a:cubicBezTo>
                      <a:pt x="659469" y="16527"/>
                      <a:pt x="663094" y="25276"/>
                      <a:pt x="663094" y="34400"/>
                    </a:cubicBezTo>
                    <a:lnTo>
                      <a:pt x="663094" y="475793"/>
                    </a:lnTo>
                    <a:cubicBezTo>
                      <a:pt x="663094" y="484917"/>
                      <a:pt x="659469" y="493666"/>
                      <a:pt x="653018" y="500118"/>
                    </a:cubicBezTo>
                    <a:cubicBezTo>
                      <a:pt x="646567" y="506569"/>
                      <a:pt x="637817" y="510193"/>
                      <a:pt x="628694" y="510193"/>
                    </a:cubicBezTo>
                    <a:lnTo>
                      <a:pt x="34400" y="510193"/>
                    </a:lnTo>
                    <a:cubicBezTo>
                      <a:pt x="25276" y="510193"/>
                      <a:pt x="16527" y="506569"/>
                      <a:pt x="10076" y="500118"/>
                    </a:cubicBezTo>
                    <a:cubicBezTo>
                      <a:pt x="3624" y="493666"/>
                      <a:pt x="0" y="484917"/>
                      <a:pt x="0" y="475793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8068" r="-8068"/>
                </a:stretch>
              </a:blip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5281169" y="0"/>
              <a:ext cx="4942971" cy="3694110"/>
              <a:chOff x="0" y="0"/>
              <a:chExt cx="682673" cy="5101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82673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682673" h="510193">
                    <a:moveTo>
                      <a:pt x="33413" y="0"/>
                    </a:moveTo>
                    <a:lnTo>
                      <a:pt x="649260" y="0"/>
                    </a:lnTo>
                    <a:cubicBezTo>
                      <a:pt x="667713" y="0"/>
                      <a:pt x="682673" y="14960"/>
                      <a:pt x="682673" y="33413"/>
                    </a:cubicBezTo>
                    <a:lnTo>
                      <a:pt x="682673" y="476780"/>
                    </a:lnTo>
                    <a:cubicBezTo>
                      <a:pt x="682673" y="485642"/>
                      <a:pt x="679153" y="494140"/>
                      <a:pt x="672887" y="500407"/>
                    </a:cubicBezTo>
                    <a:cubicBezTo>
                      <a:pt x="666620" y="506673"/>
                      <a:pt x="658122" y="510193"/>
                      <a:pt x="649260" y="510193"/>
                    </a:cubicBezTo>
                    <a:lnTo>
                      <a:pt x="33413" y="510193"/>
                    </a:lnTo>
                    <a:cubicBezTo>
                      <a:pt x="24552" y="510193"/>
                      <a:pt x="16053" y="506673"/>
                      <a:pt x="9787" y="500407"/>
                    </a:cubicBezTo>
                    <a:cubicBezTo>
                      <a:pt x="3520" y="494140"/>
                      <a:pt x="0" y="485642"/>
                      <a:pt x="0" y="476780"/>
                    </a:cubicBezTo>
                    <a:lnTo>
                      <a:pt x="0" y="33413"/>
                    </a:lnTo>
                    <a:cubicBezTo>
                      <a:pt x="0" y="24552"/>
                      <a:pt x="3520" y="16053"/>
                      <a:pt x="9787" y="9787"/>
                    </a:cubicBezTo>
                    <a:cubicBezTo>
                      <a:pt x="16053" y="3520"/>
                      <a:pt x="24552" y="0"/>
                      <a:pt x="33413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086" r="-6086"/>
                </a:stretch>
              </a:blip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3209645"/>
              <a:ext cx="4801204" cy="3397441"/>
              <a:chOff x="0" y="0"/>
              <a:chExt cx="1127259" cy="79767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27259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27259" h="797674">
                    <a:moveTo>
                      <a:pt x="34400" y="0"/>
                    </a:moveTo>
                    <a:lnTo>
                      <a:pt x="1092859" y="0"/>
                    </a:lnTo>
                    <a:cubicBezTo>
                      <a:pt x="1101983" y="0"/>
                      <a:pt x="1110732" y="3624"/>
                      <a:pt x="1117184" y="10076"/>
                    </a:cubicBezTo>
                    <a:cubicBezTo>
                      <a:pt x="1123635" y="16527"/>
                      <a:pt x="1127259" y="25276"/>
                      <a:pt x="1127259" y="34400"/>
                    </a:cubicBezTo>
                    <a:lnTo>
                      <a:pt x="1127259" y="763274"/>
                    </a:lnTo>
                    <a:cubicBezTo>
                      <a:pt x="1127259" y="772398"/>
                      <a:pt x="1123635" y="781147"/>
                      <a:pt x="1117184" y="787599"/>
                    </a:cubicBezTo>
                    <a:cubicBezTo>
                      <a:pt x="1110732" y="794050"/>
                      <a:pt x="1101983" y="797674"/>
                      <a:pt x="1092859" y="797674"/>
                    </a:cubicBezTo>
                    <a:lnTo>
                      <a:pt x="34400" y="797674"/>
                    </a:lnTo>
                    <a:cubicBezTo>
                      <a:pt x="25276" y="797674"/>
                      <a:pt x="16527" y="794050"/>
                      <a:pt x="10076" y="787599"/>
                    </a:cubicBezTo>
                    <a:cubicBezTo>
                      <a:pt x="3624" y="781147"/>
                      <a:pt x="0" y="772398"/>
                      <a:pt x="0" y="763274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127259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5281169" y="3209645"/>
              <a:ext cx="4942971" cy="3397441"/>
              <a:chOff x="0" y="0"/>
              <a:chExt cx="1160544" cy="7976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60544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60544" h="797674">
                    <a:moveTo>
                      <a:pt x="33413" y="0"/>
                    </a:moveTo>
                    <a:lnTo>
                      <a:pt x="1127131" y="0"/>
                    </a:lnTo>
                    <a:cubicBezTo>
                      <a:pt x="1135993" y="0"/>
                      <a:pt x="1144492" y="3520"/>
                      <a:pt x="1150758" y="9787"/>
                    </a:cubicBezTo>
                    <a:cubicBezTo>
                      <a:pt x="1157024" y="16053"/>
                      <a:pt x="1160544" y="24552"/>
                      <a:pt x="1160544" y="33413"/>
                    </a:cubicBezTo>
                    <a:lnTo>
                      <a:pt x="1160544" y="764261"/>
                    </a:lnTo>
                    <a:cubicBezTo>
                      <a:pt x="1160544" y="773123"/>
                      <a:pt x="1157024" y="781621"/>
                      <a:pt x="1150758" y="787888"/>
                    </a:cubicBezTo>
                    <a:cubicBezTo>
                      <a:pt x="1144492" y="794154"/>
                      <a:pt x="1135993" y="797674"/>
                      <a:pt x="1127131" y="797674"/>
                    </a:cubicBezTo>
                    <a:lnTo>
                      <a:pt x="33413" y="797674"/>
                    </a:lnTo>
                    <a:cubicBezTo>
                      <a:pt x="24552" y="797674"/>
                      <a:pt x="16053" y="794154"/>
                      <a:pt x="9787" y="787888"/>
                    </a:cubicBezTo>
                    <a:cubicBezTo>
                      <a:pt x="3520" y="781621"/>
                      <a:pt x="0" y="773123"/>
                      <a:pt x="0" y="764261"/>
                    </a:cubicBezTo>
                    <a:lnTo>
                      <a:pt x="0" y="33413"/>
                    </a:lnTo>
                    <a:cubicBezTo>
                      <a:pt x="0" y="24552"/>
                      <a:pt x="3520" y="16053"/>
                      <a:pt x="9787" y="9787"/>
                    </a:cubicBezTo>
                    <a:cubicBezTo>
                      <a:pt x="16053" y="3520"/>
                      <a:pt x="24552" y="0"/>
                      <a:pt x="33413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160544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49442" y="4333784"/>
              <a:ext cx="3902321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Achieving 91% accuracy signifies that the model reliably predicts market movements, instilling confidence in its applications.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762094" y="4673509"/>
              <a:ext cx="4017546" cy="1349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With 89% precision and 88% recall, the model strikes an effective balance between false positives and negatives.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10706740" y="0"/>
              <a:ext cx="4801204" cy="3694110"/>
              <a:chOff x="0" y="0"/>
              <a:chExt cx="663094" cy="51019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3094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663094" h="510193">
                    <a:moveTo>
                      <a:pt x="34400" y="0"/>
                    </a:moveTo>
                    <a:lnTo>
                      <a:pt x="628694" y="0"/>
                    </a:lnTo>
                    <a:cubicBezTo>
                      <a:pt x="637817" y="0"/>
                      <a:pt x="646567" y="3624"/>
                      <a:pt x="653018" y="10075"/>
                    </a:cubicBezTo>
                    <a:cubicBezTo>
                      <a:pt x="659469" y="16527"/>
                      <a:pt x="663094" y="25276"/>
                      <a:pt x="663094" y="34400"/>
                    </a:cubicBezTo>
                    <a:lnTo>
                      <a:pt x="663094" y="475793"/>
                    </a:lnTo>
                    <a:cubicBezTo>
                      <a:pt x="663094" y="484917"/>
                      <a:pt x="659469" y="493666"/>
                      <a:pt x="653018" y="500118"/>
                    </a:cubicBezTo>
                    <a:cubicBezTo>
                      <a:pt x="646567" y="506569"/>
                      <a:pt x="637817" y="510193"/>
                      <a:pt x="628694" y="510193"/>
                    </a:cubicBezTo>
                    <a:lnTo>
                      <a:pt x="34400" y="510193"/>
                    </a:lnTo>
                    <a:cubicBezTo>
                      <a:pt x="25276" y="510193"/>
                      <a:pt x="16527" y="506569"/>
                      <a:pt x="10076" y="500118"/>
                    </a:cubicBezTo>
                    <a:cubicBezTo>
                      <a:pt x="3624" y="493666"/>
                      <a:pt x="0" y="484917"/>
                      <a:pt x="0" y="475793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7742" r="-7742"/>
                </a:stretch>
              </a:blip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0706740" y="3209645"/>
              <a:ext cx="4801204" cy="3397441"/>
              <a:chOff x="0" y="0"/>
              <a:chExt cx="1127259" cy="79767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27259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27259" h="797674">
                    <a:moveTo>
                      <a:pt x="34400" y="0"/>
                    </a:moveTo>
                    <a:lnTo>
                      <a:pt x="1092859" y="0"/>
                    </a:lnTo>
                    <a:cubicBezTo>
                      <a:pt x="1101983" y="0"/>
                      <a:pt x="1110732" y="3624"/>
                      <a:pt x="1117184" y="10076"/>
                    </a:cubicBezTo>
                    <a:cubicBezTo>
                      <a:pt x="1123635" y="16527"/>
                      <a:pt x="1127259" y="25276"/>
                      <a:pt x="1127259" y="34400"/>
                    </a:cubicBezTo>
                    <a:lnTo>
                      <a:pt x="1127259" y="763274"/>
                    </a:lnTo>
                    <a:cubicBezTo>
                      <a:pt x="1127259" y="772398"/>
                      <a:pt x="1123635" y="781147"/>
                      <a:pt x="1117184" y="787599"/>
                    </a:cubicBezTo>
                    <a:cubicBezTo>
                      <a:pt x="1110732" y="794050"/>
                      <a:pt x="1101983" y="797674"/>
                      <a:pt x="1092859" y="797674"/>
                    </a:cubicBezTo>
                    <a:lnTo>
                      <a:pt x="34400" y="797674"/>
                    </a:lnTo>
                    <a:cubicBezTo>
                      <a:pt x="25276" y="797674"/>
                      <a:pt x="16527" y="794050"/>
                      <a:pt x="10076" y="787599"/>
                    </a:cubicBezTo>
                    <a:cubicBezTo>
                      <a:pt x="3624" y="781147"/>
                      <a:pt x="0" y="772398"/>
                      <a:pt x="0" y="763274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127259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1189340" y="4570216"/>
              <a:ext cx="3902321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These key metrics serve as essential indicators for stakeholders when making informed investment decisions.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56562" y="3462924"/>
              <a:ext cx="3688079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Impressive Accuracy Reflects Predictive Power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128591" y="3462924"/>
              <a:ext cx="3248128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Precision and Recall Metrics Indicate Balanced Performance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83278" y="3462924"/>
              <a:ext cx="324812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Performance Metrics Guide Decision-Making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4278408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INTERACTIVE APPLICATION FEATURES AND USER EXPERIENCE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2799" y="1308943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NIFTY 50 STOCK MARKET ANALYSIS AND PREDICTION OVERVIEW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94920" y="3869460"/>
            <a:ext cx="15698160" cy="2548080"/>
            <a:chOff x="0" y="0"/>
            <a:chExt cx="20930881" cy="339744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801204" cy="3397441"/>
              <a:chOff x="0" y="0"/>
              <a:chExt cx="1127259" cy="79767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27259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27259" h="797674">
                    <a:moveTo>
                      <a:pt x="34400" y="0"/>
                    </a:moveTo>
                    <a:lnTo>
                      <a:pt x="1092859" y="0"/>
                    </a:lnTo>
                    <a:cubicBezTo>
                      <a:pt x="1101983" y="0"/>
                      <a:pt x="1110732" y="3624"/>
                      <a:pt x="1117184" y="10076"/>
                    </a:cubicBezTo>
                    <a:cubicBezTo>
                      <a:pt x="1123635" y="16527"/>
                      <a:pt x="1127259" y="25276"/>
                      <a:pt x="1127259" y="34400"/>
                    </a:cubicBezTo>
                    <a:lnTo>
                      <a:pt x="1127259" y="763274"/>
                    </a:lnTo>
                    <a:cubicBezTo>
                      <a:pt x="1127259" y="772398"/>
                      <a:pt x="1123635" y="781147"/>
                      <a:pt x="1117184" y="787599"/>
                    </a:cubicBezTo>
                    <a:cubicBezTo>
                      <a:pt x="1110732" y="794050"/>
                      <a:pt x="1101983" y="797674"/>
                      <a:pt x="1092859" y="797674"/>
                    </a:cubicBezTo>
                    <a:lnTo>
                      <a:pt x="34400" y="797674"/>
                    </a:lnTo>
                    <a:cubicBezTo>
                      <a:pt x="25276" y="797674"/>
                      <a:pt x="16527" y="794050"/>
                      <a:pt x="10076" y="787599"/>
                    </a:cubicBezTo>
                    <a:cubicBezTo>
                      <a:pt x="3624" y="781147"/>
                      <a:pt x="0" y="772398"/>
                      <a:pt x="0" y="763274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127259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281169" y="0"/>
              <a:ext cx="4942971" cy="3397441"/>
              <a:chOff x="0" y="0"/>
              <a:chExt cx="1160544" cy="79767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60544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60544" h="797674">
                    <a:moveTo>
                      <a:pt x="33413" y="0"/>
                    </a:moveTo>
                    <a:lnTo>
                      <a:pt x="1127131" y="0"/>
                    </a:lnTo>
                    <a:cubicBezTo>
                      <a:pt x="1135993" y="0"/>
                      <a:pt x="1144492" y="3520"/>
                      <a:pt x="1150758" y="9787"/>
                    </a:cubicBezTo>
                    <a:cubicBezTo>
                      <a:pt x="1157024" y="16053"/>
                      <a:pt x="1160544" y="24552"/>
                      <a:pt x="1160544" y="33413"/>
                    </a:cubicBezTo>
                    <a:lnTo>
                      <a:pt x="1160544" y="764261"/>
                    </a:lnTo>
                    <a:cubicBezTo>
                      <a:pt x="1160544" y="773123"/>
                      <a:pt x="1157024" y="781621"/>
                      <a:pt x="1150758" y="787888"/>
                    </a:cubicBezTo>
                    <a:cubicBezTo>
                      <a:pt x="1144492" y="794154"/>
                      <a:pt x="1135993" y="797674"/>
                      <a:pt x="1127131" y="797674"/>
                    </a:cubicBezTo>
                    <a:lnTo>
                      <a:pt x="33413" y="797674"/>
                    </a:lnTo>
                    <a:cubicBezTo>
                      <a:pt x="24552" y="797674"/>
                      <a:pt x="16053" y="794154"/>
                      <a:pt x="9787" y="787888"/>
                    </a:cubicBezTo>
                    <a:cubicBezTo>
                      <a:pt x="3520" y="781621"/>
                      <a:pt x="0" y="773123"/>
                      <a:pt x="0" y="764261"/>
                    </a:cubicBezTo>
                    <a:lnTo>
                      <a:pt x="0" y="33413"/>
                    </a:lnTo>
                    <a:cubicBezTo>
                      <a:pt x="0" y="24552"/>
                      <a:pt x="3520" y="16053"/>
                      <a:pt x="9787" y="9787"/>
                    </a:cubicBezTo>
                    <a:cubicBezTo>
                      <a:pt x="16053" y="3520"/>
                      <a:pt x="24552" y="0"/>
                      <a:pt x="33413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160544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39049" y="1276539"/>
              <a:ext cx="3902321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goal is to thoroughly analyze NIFTY 50 data and predict future market movements accurately.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743882" y="1276539"/>
              <a:ext cx="401754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stock market dynamics is crucial as they impact millions of investors' financial decisions daily.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5987910" y="0"/>
              <a:ext cx="4942971" cy="3397441"/>
              <a:chOff x="0" y="0"/>
              <a:chExt cx="1160544" cy="79767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60544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60544" h="797674">
                    <a:moveTo>
                      <a:pt x="33413" y="0"/>
                    </a:moveTo>
                    <a:lnTo>
                      <a:pt x="1127131" y="0"/>
                    </a:lnTo>
                    <a:cubicBezTo>
                      <a:pt x="1135993" y="0"/>
                      <a:pt x="1144492" y="3520"/>
                      <a:pt x="1150758" y="9787"/>
                    </a:cubicBezTo>
                    <a:cubicBezTo>
                      <a:pt x="1157024" y="16053"/>
                      <a:pt x="1160544" y="24552"/>
                      <a:pt x="1160544" y="33413"/>
                    </a:cubicBezTo>
                    <a:lnTo>
                      <a:pt x="1160544" y="764261"/>
                    </a:lnTo>
                    <a:cubicBezTo>
                      <a:pt x="1160544" y="773123"/>
                      <a:pt x="1157024" y="781621"/>
                      <a:pt x="1150758" y="787888"/>
                    </a:cubicBezTo>
                    <a:cubicBezTo>
                      <a:pt x="1144492" y="794154"/>
                      <a:pt x="1135993" y="797674"/>
                      <a:pt x="1127131" y="797674"/>
                    </a:cubicBezTo>
                    <a:lnTo>
                      <a:pt x="33413" y="797674"/>
                    </a:lnTo>
                    <a:cubicBezTo>
                      <a:pt x="24552" y="797674"/>
                      <a:pt x="16053" y="794154"/>
                      <a:pt x="9787" y="787888"/>
                    </a:cubicBezTo>
                    <a:cubicBezTo>
                      <a:pt x="3520" y="781621"/>
                      <a:pt x="0" y="773123"/>
                      <a:pt x="0" y="764261"/>
                    </a:cubicBezTo>
                    <a:lnTo>
                      <a:pt x="0" y="33413"/>
                    </a:lnTo>
                    <a:cubicBezTo>
                      <a:pt x="0" y="24552"/>
                      <a:pt x="3520" y="16053"/>
                      <a:pt x="9787" y="9787"/>
                    </a:cubicBezTo>
                    <a:cubicBezTo>
                      <a:pt x="16053" y="3520"/>
                      <a:pt x="24552" y="0"/>
                      <a:pt x="33413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160544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706740" y="0"/>
              <a:ext cx="4801204" cy="3397441"/>
              <a:chOff x="0" y="0"/>
              <a:chExt cx="1127259" cy="79767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27259" cy="797674"/>
              </a:xfrm>
              <a:custGeom>
                <a:avLst/>
                <a:gdLst/>
                <a:ahLst/>
                <a:cxnLst/>
                <a:rect l="l" t="t" r="r" b="b"/>
                <a:pathLst>
                  <a:path w="1127259" h="797674">
                    <a:moveTo>
                      <a:pt x="34400" y="0"/>
                    </a:moveTo>
                    <a:lnTo>
                      <a:pt x="1092859" y="0"/>
                    </a:lnTo>
                    <a:cubicBezTo>
                      <a:pt x="1101983" y="0"/>
                      <a:pt x="1110732" y="3624"/>
                      <a:pt x="1117184" y="10076"/>
                    </a:cubicBezTo>
                    <a:cubicBezTo>
                      <a:pt x="1123635" y="16527"/>
                      <a:pt x="1127259" y="25276"/>
                      <a:pt x="1127259" y="34400"/>
                    </a:cubicBezTo>
                    <a:lnTo>
                      <a:pt x="1127259" y="763274"/>
                    </a:lnTo>
                    <a:cubicBezTo>
                      <a:pt x="1127259" y="772398"/>
                      <a:pt x="1123635" y="781147"/>
                      <a:pt x="1117184" y="787599"/>
                    </a:cubicBezTo>
                    <a:cubicBezTo>
                      <a:pt x="1110732" y="794050"/>
                      <a:pt x="1101983" y="797674"/>
                      <a:pt x="1092859" y="797674"/>
                    </a:cubicBezTo>
                    <a:lnTo>
                      <a:pt x="34400" y="797674"/>
                    </a:lnTo>
                    <a:cubicBezTo>
                      <a:pt x="25276" y="797674"/>
                      <a:pt x="16527" y="794050"/>
                      <a:pt x="10076" y="787599"/>
                    </a:cubicBezTo>
                    <a:cubicBezTo>
                      <a:pt x="3624" y="781147"/>
                      <a:pt x="0" y="772398"/>
                      <a:pt x="0" y="763274"/>
                    </a:cubicBezTo>
                    <a:lnTo>
                      <a:pt x="0" y="34400"/>
                    </a:lnTo>
                    <a:cubicBezTo>
                      <a:pt x="0" y="25276"/>
                      <a:pt x="3624" y="16527"/>
                      <a:pt x="10076" y="10076"/>
                    </a:cubicBezTo>
                    <a:cubicBezTo>
                      <a:pt x="16527" y="3624"/>
                      <a:pt x="25276" y="0"/>
                      <a:pt x="34400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127259" cy="83577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151240" y="1454339"/>
              <a:ext cx="3902321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project employs Python libraries such as Pandas, Seaborn, Scikit-learn, and Streamlit for analysis.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6435044" y="1276539"/>
              <a:ext cx="4017546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deliverables include an exploratory data analysis report, a machine learning model, and an interactive web application.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56562" y="253280"/>
              <a:ext cx="3688079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Objective of the Analysis Project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128591" y="253280"/>
              <a:ext cx="324812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Importance of Stock Market Insights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83278" y="253280"/>
              <a:ext cx="324812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Utilized Tools for Data Science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6452405" y="253280"/>
              <a:ext cx="4013981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Deliverables from the Project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74749" y="1927432"/>
            <a:ext cx="12938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AND EXPLORATORY DATA ANALYSIS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76401" y="3932778"/>
            <a:ext cx="10335198" cy="4062716"/>
            <a:chOff x="0" y="0"/>
            <a:chExt cx="13780264" cy="5416955"/>
          </a:xfrm>
        </p:grpSpPr>
        <p:grpSp>
          <p:nvGrpSpPr>
            <p:cNvPr id="7" name="Group 7"/>
            <p:cNvGrpSpPr/>
            <p:nvPr/>
          </p:nvGrpSpPr>
          <p:grpSpPr>
            <a:xfrm>
              <a:off x="4683228" y="0"/>
              <a:ext cx="4315045" cy="5416955"/>
              <a:chOff x="0" y="0"/>
              <a:chExt cx="852355" cy="107001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48699F">
                  <a:alpha val="75686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4315045" cy="5416955"/>
              <a:chOff x="0" y="0"/>
              <a:chExt cx="852355" cy="107001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465218" y="0"/>
              <a:ext cx="4315045" cy="5416955"/>
              <a:chOff x="0" y="0"/>
              <a:chExt cx="852355" cy="107001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6150695" y="605228"/>
              <a:ext cx="1475103" cy="1186826"/>
            </a:xfrm>
            <a:custGeom>
              <a:avLst/>
              <a:gdLst/>
              <a:ahLst/>
              <a:cxnLst/>
              <a:rect l="l" t="t" r="r" b="b"/>
              <a:pathLst>
                <a:path w="1475103" h="1186826">
                  <a:moveTo>
                    <a:pt x="0" y="0"/>
                  </a:moveTo>
                  <a:lnTo>
                    <a:pt x="1475103" y="0"/>
                  </a:lnTo>
                  <a:lnTo>
                    <a:pt x="1475103" y="1186826"/>
                  </a:lnTo>
                  <a:lnTo>
                    <a:pt x="0" y="1186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41804" y="605228"/>
              <a:ext cx="1231437" cy="1231437"/>
            </a:xfrm>
            <a:custGeom>
              <a:avLst/>
              <a:gdLst/>
              <a:ahLst/>
              <a:cxnLst/>
              <a:rect l="l" t="t" r="r" b="b"/>
              <a:pathLst>
                <a:path w="1231437" h="1231437">
                  <a:moveTo>
                    <a:pt x="0" y="0"/>
                  </a:moveTo>
                  <a:lnTo>
                    <a:pt x="1231437" y="0"/>
                  </a:lnTo>
                  <a:lnTo>
                    <a:pt x="1231437" y="1231437"/>
                  </a:lnTo>
                  <a:lnTo>
                    <a:pt x="0" y="123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0485915" y="861505"/>
              <a:ext cx="2274675" cy="930549"/>
            </a:xfrm>
            <a:custGeom>
              <a:avLst/>
              <a:gdLst/>
              <a:ahLst/>
              <a:cxnLst/>
              <a:rect l="l" t="t" r="r" b="b"/>
              <a:pathLst>
                <a:path w="2274675" h="930549">
                  <a:moveTo>
                    <a:pt x="0" y="0"/>
                  </a:moveTo>
                  <a:lnTo>
                    <a:pt x="2274675" y="0"/>
                  </a:lnTo>
                  <a:lnTo>
                    <a:pt x="2274675" y="930549"/>
                  </a:lnTo>
                  <a:lnTo>
                    <a:pt x="0" y="930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27553" y="3021140"/>
              <a:ext cx="3253010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dataset, sourced from NIFTY50.csv, spans from 2010 to 2024, containing 12,000 rows of stock data.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996747" y="3145752"/>
              <a:ext cx="3253010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Visualization tools revealed trends such as the long-term upward trajectory of close prices and key volatility metrics.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14757" y="3020831"/>
              <a:ext cx="3253010" cy="212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steps included converting dates, imputing missing values, and engineering relevant features for model training.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2436" y="2127132"/>
              <a:ext cx="324812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Source and Description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99909" y="2127132"/>
              <a:ext cx="2845664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 Insights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216686" y="2127132"/>
              <a:ext cx="33468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 Techniques Used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1497412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MODEL DEVELOPMENT AND RESULTS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42799" y="3847558"/>
            <a:ext cx="3386468" cy="3382620"/>
            <a:chOff x="0" y="0"/>
            <a:chExt cx="4515291" cy="4510160"/>
          </a:xfrm>
        </p:grpSpPr>
        <p:grpSp>
          <p:nvGrpSpPr>
            <p:cNvPr id="7" name="Group 7"/>
            <p:cNvGrpSpPr/>
            <p:nvPr/>
          </p:nvGrpSpPr>
          <p:grpSpPr>
            <a:xfrm>
              <a:off x="1655952" y="0"/>
              <a:ext cx="1203388" cy="120338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655952" y="270009"/>
              <a:ext cx="1203388" cy="61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0"/>
                </a:lnSpc>
              </a:pPr>
              <a:r>
                <a:rPr lang="en-US" sz="2814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16916" y="2389260"/>
              <a:ext cx="3378366" cy="212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Random Forest is an advanced ensemble learning method that builds multiple decision trees for robust predictions.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49460"/>
              <a:ext cx="45152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Overview of Random Forest Classifier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83127" y="3847558"/>
            <a:ext cx="902541" cy="90254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583127" y="4038158"/>
            <a:ext cx="902541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22516" y="5896678"/>
            <a:ext cx="261109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model was trained using an 80-20 split and evaluated, achieving high accuracy and consistent performance metrics.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41164" y="5191828"/>
            <a:ext cx="338646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and Evaluation of the Model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1831657"/>
            <a:ext cx="110024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LINK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42799" y="4245480"/>
            <a:ext cx="11002403" cy="29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https://github.com/Prashasti9/PES-PDS_EDA-Group05_Project.git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43349" y="3129481"/>
            <a:ext cx="11401303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6000" b="1" spc="22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01577" y="3616340"/>
            <a:ext cx="11002403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ctr">
              <a:lnSpc>
                <a:spcPts val="8400"/>
              </a:lnSpc>
              <a:buAutoNum type="arabicPeriod"/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 AND 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8724" y="6134354"/>
            <a:ext cx="871165" cy="902541"/>
            <a:chOff x="0" y="0"/>
            <a:chExt cx="78454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544" cy="812800"/>
            </a:xfrm>
            <a:custGeom>
              <a:avLst/>
              <a:gdLst/>
              <a:ahLst/>
              <a:cxnLst/>
              <a:rect l="l" t="t" r="r" b="b"/>
              <a:pathLst>
                <a:path w="784544" h="812800">
                  <a:moveTo>
                    <a:pt x="392272" y="0"/>
                  </a:moveTo>
                  <a:cubicBezTo>
                    <a:pt x="175626" y="0"/>
                    <a:pt x="0" y="181951"/>
                    <a:pt x="0" y="406400"/>
                  </a:cubicBezTo>
                  <a:cubicBezTo>
                    <a:pt x="0" y="630849"/>
                    <a:pt x="175626" y="812800"/>
                    <a:pt x="392272" y="812800"/>
                  </a:cubicBezTo>
                  <a:cubicBezTo>
                    <a:pt x="608918" y="812800"/>
                    <a:pt x="784544" y="630849"/>
                    <a:pt x="784544" y="406400"/>
                  </a:cubicBezTo>
                  <a:cubicBezTo>
                    <a:pt x="784544" y="181951"/>
                    <a:pt x="608918" y="0"/>
                    <a:pt x="392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3551" y="38100"/>
              <a:ext cx="63744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65244" y="6222776"/>
            <a:ext cx="871165" cy="902541"/>
            <a:chOff x="0" y="0"/>
            <a:chExt cx="78454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544" cy="812800"/>
            </a:xfrm>
            <a:custGeom>
              <a:avLst/>
              <a:gdLst/>
              <a:ahLst/>
              <a:cxnLst/>
              <a:rect l="l" t="t" r="r" b="b"/>
              <a:pathLst>
                <a:path w="784544" h="812800">
                  <a:moveTo>
                    <a:pt x="392272" y="0"/>
                  </a:moveTo>
                  <a:cubicBezTo>
                    <a:pt x="175626" y="0"/>
                    <a:pt x="0" y="181951"/>
                    <a:pt x="0" y="406400"/>
                  </a:cubicBezTo>
                  <a:cubicBezTo>
                    <a:pt x="0" y="630849"/>
                    <a:pt x="175626" y="812800"/>
                    <a:pt x="392272" y="812800"/>
                  </a:cubicBezTo>
                  <a:cubicBezTo>
                    <a:pt x="608918" y="812800"/>
                    <a:pt x="784544" y="630849"/>
                    <a:pt x="784544" y="406400"/>
                  </a:cubicBezTo>
                  <a:cubicBezTo>
                    <a:pt x="784544" y="181951"/>
                    <a:pt x="608918" y="0"/>
                    <a:pt x="392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3551" y="38100"/>
              <a:ext cx="63744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21984" y="4039952"/>
            <a:ext cx="871165" cy="902541"/>
            <a:chOff x="0" y="0"/>
            <a:chExt cx="78454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544" cy="812800"/>
            </a:xfrm>
            <a:custGeom>
              <a:avLst/>
              <a:gdLst/>
              <a:ahLst/>
              <a:cxnLst/>
              <a:rect l="l" t="t" r="r" b="b"/>
              <a:pathLst>
                <a:path w="784544" h="812800">
                  <a:moveTo>
                    <a:pt x="392272" y="0"/>
                  </a:moveTo>
                  <a:cubicBezTo>
                    <a:pt x="175626" y="0"/>
                    <a:pt x="0" y="181951"/>
                    <a:pt x="0" y="406400"/>
                  </a:cubicBezTo>
                  <a:cubicBezTo>
                    <a:pt x="0" y="630849"/>
                    <a:pt x="175626" y="812800"/>
                    <a:pt x="392272" y="812800"/>
                  </a:cubicBezTo>
                  <a:cubicBezTo>
                    <a:pt x="608918" y="812800"/>
                    <a:pt x="784544" y="630849"/>
                    <a:pt x="784544" y="406400"/>
                  </a:cubicBezTo>
                  <a:cubicBezTo>
                    <a:pt x="784544" y="181951"/>
                    <a:pt x="608918" y="0"/>
                    <a:pt x="392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3551" y="38100"/>
              <a:ext cx="63744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42799" y="1497412"/>
            <a:ext cx="1100240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ANALYZE NIFTY 50 DATA TO PREDICT STOCK MARKET MOVEMENT EFFECTIVELY.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6273208" y="4479686"/>
            <a:ext cx="3004120" cy="179689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 flipV="1">
            <a:off x="10455756" y="4504493"/>
            <a:ext cx="3002582" cy="179965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6" name="Freeform 16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378724" y="6324955"/>
            <a:ext cx="871165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5244" y="6413377"/>
            <a:ext cx="871165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1984" y="4230553"/>
            <a:ext cx="871165" cy="47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54145" y="7717801"/>
            <a:ext cx="252032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Aiming to utilize advanced analytics on NIFTY 50 data for accurate market predictions.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40665" y="7957394"/>
            <a:ext cx="2520321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Providing predictive insights enhances strategic investment decisions and risk management for investors.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223196" y="5623400"/>
            <a:ext cx="345905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Analyzing stock market trends impacts investment decisions for millions of stakeholders globally.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179936" y="7211924"/>
            <a:ext cx="326874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 Objective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40665" y="7300347"/>
            <a:ext cx="225750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Predictive Insights Importance</a:t>
            </a:r>
          </a:p>
          <a:p>
            <a:pPr algn="ctr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223196" y="5117523"/>
            <a:ext cx="326874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Signifcance in Stock Market</a:t>
            </a:r>
          </a:p>
          <a:p>
            <a:pPr algn="ctr">
              <a:lnSpc>
                <a:spcPts val="2100"/>
              </a:lnSpc>
            </a:pPr>
            <a:endParaRPr lang="en-US" sz="15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2799" y="1299418"/>
            <a:ext cx="11002403" cy="252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SIGNIFICANCE: STOCK MARKETS IMPACT MILLIONS AND PREDICTIVE INSIGHTS ENHANCE INVESTMENT DECISIONS.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836968" y="4446410"/>
            <a:ext cx="3967580" cy="2770583"/>
            <a:chOff x="0" y="0"/>
            <a:chExt cx="730616" cy="5101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616" cy="510193"/>
            </a:xfrm>
            <a:custGeom>
              <a:avLst/>
              <a:gdLst/>
              <a:ahLst/>
              <a:cxnLst/>
              <a:rect l="l" t="t" r="r" b="b"/>
              <a:pathLst>
                <a:path w="730616" h="510193">
                  <a:moveTo>
                    <a:pt x="31221" y="0"/>
                  </a:moveTo>
                  <a:lnTo>
                    <a:pt x="699395" y="0"/>
                  </a:lnTo>
                  <a:cubicBezTo>
                    <a:pt x="716638" y="0"/>
                    <a:pt x="730616" y="13978"/>
                    <a:pt x="730616" y="31221"/>
                  </a:cubicBezTo>
                  <a:lnTo>
                    <a:pt x="730616" y="478972"/>
                  </a:lnTo>
                  <a:cubicBezTo>
                    <a:pt x="730616" y="496215"/>
                    <a:pt x="716638" y="510193"/>
                    <a:pt x="699395" y="510193"/>
                  </a:cubicBezTo>
                  <a:lnTo>
                    <a:pt x="31221" y="510193"/>
                  </a:lnTo>
                  <a:cubicBezTo>
                    <a:pt x="13978" y="510193"/>
                    <a:pt x="0" y="496215"/>
                    <a:pt x="0" y="478972"/>
                  </a:cubicBezTo>
                  <a:lnTo>
                    <a:pt x="0" y="31221"/>
                  </a:lnTo>
                  <a:cubicBezTo>
                    <a:pt x="0" y="13978"/>
                    <a:pt x="13978" y="0"/>
                    <a:pt x="31221" y="0"/>
                  </a:cubicBezTo>
                  <a:close/>
                </a:path>
              </a:pathLst>
            </a:custGeom>
            <a:blipFill>
              <a:blip r:embed="rId5"/>
              <a:stretch>
                <a:fillRect l="-12071" r="-120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836968" y="6853643"/>
            <a:ext cx="3967580" cy="1774751"/>
            <a:chOff x="0" y="0"/>
            <a:chExt cx="1242047" cy="5555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2047" cy="555584"/>
            </a:xfrm>
            <a:custGeom>
              <a:avLst/>
              <a:gdLst/>
              <a:ahLst/>
              <a:cxnLst/>
              <a:rect l="l" t="t" r="r" b="b"/>
              <a:pathLst>
                <a:path w="1242047" h="555584">
                  <a:moveTo>
                    <a:pt x="31221" y="0"/>
                  </a:moveTo>
                  <a:lnTo>
                    <a:pt x="1210826" y="0"/>
                  </a:lnTo>
                  <a:cubicBezTo>
                    <a:pt x="1228069" y="0"/>
                    <a:pt x="1242047" y="13978"/>
                    <a:pt x="1242047" y="31221"/>
                  </a:cubicBezTo>
                  <a:lnTo>
                    <a:pt x="1242047" y="524363"/>
                  </a:lnTo>
                  <a:cubicBezTo>
                    <a:pt x="1242047" y="541606"/>
                    <a:pt x="1228069" y="555584"/>
                    <a:pt x="1210826" y="555584"/>
                  </a:cubicBezTo>
                  <a:lnTo>
                    <a:pt x="31221" y="555584"/>
                  </a:lnTo>
                  <a:cubicBezTo>
                    <a:pt x="13978" y="555584"/>
                    <a:pt x="0" y="541606"/>
                    <a:pt x="0" y="524363"/>
                  </a:cubicBezTo>
                  <a:lnTo>
                    <a:pt x="0" y="31221"/>
                  </a:lnTo>
                  <a:cubicBezTo>
                    <a:pt x="0" y="13978"/>
                    <a:pt x="13978" y="0"/>
                    <a:pt x="31221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42047" cy="5936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36968" y="7225399"/>
            <a:ext cx="386231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of Stock Markets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Stock market fluctuations affect individual investors and large institutions alike, influencing financial health.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728473" y="4302986"/>
            <a:ext cx="4009458" cy="2770583"/>
            <a:chOff x="0" y="0"/>
            <a:chExt cx="738328" cy="5101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8328" cy="510193"/>
            </a:xfrm>
            <a:custGeom>
              <a:avLst/>
              <a:gdLst/>
              <a:ahLst/>
              <a:cxnLst/>
              <a:rect l="l" t="t" r="r" b="b"/>
              <a:pathLst>
                <a:path w="738328" h="510193">
                  <a:moveTo>
                    <a:pt x="30895" y="0"/>
                  </a:moveTo>
                  <a:lnTo>
                    <a:pt x="707433" y="0"/>
                  </a:lnTo>
                  <a:cubicBezTo>
                    <a:pt x="724496" y="0"/>
                    <a:pt x="738328" y="13832"/>
                    <a:pt x="738328" y="30895"/>
                  </a:cubicBezTo>
                  <a:lnTo>
                    <a:pt x="738328" y="479298"/>
                  </a:lnTo>
                  <a:cubicBezTo>
                    <a:pt x="738328" y="487492"/>
                    <a:pt x="735073" y="495350"/>
                    <a:pt x="729279" y="501144"/>
                  </a:cubicBezTo>
                  <a:cubicBezTo>
                    <a:pt x="723485" y="506938"/>
                    <a:pt x="715627" y="510193"/>
                    <a:pt x="707433" y="510193"/>
                  </a:cubicBezTo>
                  <a:lnTo>
                    <a:pt x="30895" y="510193"/>
                  </a:lnTo>
                  <a:cubicBezTo>
                    <a:pt x="13832" y="510193"/>
                    <a:pt x="0" y="496361"/>
                    <a:pt x="0" y="479298"/>
                  </a:cubicBezTo>
                  <a:lnTo>
                    <a:pt x="0" y="30895"/>
                  </a:lnTo>
                  <a:cubicBezTo>
                    <a:pt x="0" y="22701"/>
                    <a:pt x="3255" y="14843"/>
                    <a:pt x="9049" y="9049"/>
                  </a:cubicBezTo>
                  <a:cubicBezTo>
                    <a:pt x="14843" y="3255"/>
                    <a:pt x="22701" y="0"/>
                    <a:pt x="30895" y="0"/>
                  </a:cubicBezTo>
                  <a:close/>
                </a:path>
              </a:pathLst>
            </a:custGeom>
            <a:blipFill>
              <a:blip r:embed="rId6"/>
              <a:stretch>
                <a:fillRect l="-4090" r="-409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728473" y="6710220"/>
            <a:ext cx="4009458" cy="1774751"/>
            <a:chOff x="0" y="0"/>
            <a:chExt cx="1255157" cy="5555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5157" cy="555584"/>
            </a:xfrm>
            <a:custGeom>
              <a:avLst/>
              <a:gdLst/>
              <a:ahLst/>
              <a:cxnLst/>
              <a:rect l="l" t="t" r="r" b="b"/>
              <a:pathLst>
                <a:path w="1255157" h="555584">
                  <a:moveTo>
                    <a:pt x="30895" y="0"/>
                  </a:moveTo>
                  <a:lnTo>
                    <a:pt x="1224262" y="0"/>
                  </a:lnTo>
                  <a:cubicBezTo>
                    <a:pt x="1232456" y="0"/>
                    <a:pt x="1240314" y="3255"/>
                    <a:pt x="1246108" y="9049"/>
                  </a:cubicBezTo>
                  <a:cubicBezTo>
                    <a:pt x="1251902" y="14843"/>
                    <a:pt x="1255157" y="22701"/>
                    <a:pt x="1255157" y="30895"/>
                  </a:cubicBezTo>
                  <a:lnTo>
                    <a:pt x="1255157" y="524690"/>
                  </a:lnTo>
                  <a:cubicBezTo>
                    <a:pt x="1255157" y="532883"/>
                    <a:pt x="1251902" y="540741"/>
                    <a:pt x="1246108" y="546535"/>
                  </a:cubicBezTo>
                  <a:cubicBezTo>
                    <a:pt x="1240314" y="552329"/>
                    <a:pt x="1232456" y="555584"/>
                    <a:pt x="1224262" y="555584"/>
                  </a:cubicBezTo>
                  <a:lnTo>
                    <a:pt x="30895" y="555584"/>
                  </a:lnTo>
                  <a:cubicBezTo>
                    <a:pt x="22701" y="555584"/>
                    <a:pt x="14843" y="552329"/>
                    <a:pt x="9049" y="546535"/>
                  </a:cubicBezTo>
                  <a:cubicBezTo>
                    <a:pt x="3255" y="540741"/>
                    <a:pt x="0" y="532883"/>
                    <a:pt x="0" y="524690"/>
                  </a:cubicBezTo>
                  <a:lnTo>
                    <a:pt x="0" y="30895"/>
                  </a:lnTo>
                  <a:cubicBezTo>
                    <a:pt x="0" y="22701"/>
                    <a:pt x="3255" y="14843"/>
                    <a:pt x="9049" y="9049"/>
                  </a:cubicBezTo>
                  <a:cubicBezTo>
                    <a:pt x="14843" y="3255"/>
                    <a:pt x="22701" y="0"/>
                    <a:pt x="30895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55157" cy="5936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874188" y="6938551"/>
            <a:ext cx="371802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Investment Decisions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 insights assist investors in making data-driven decisions, potentially increasing financial returns.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665726" y="4290909"/>
            <a:ext cx="4485615" cy="2817689"/>
            <a:chOff x="0" y="0"/>
            <a:chExt cx="812201" cy="5101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201" cy="510193"/>
            </a:xfrm>
            <a:custGeom>
              <a:avLst/>
              <a:gdLst/>
              <a:ahLst/>
              <a:cxnLst/>
              <a:rect l="l" t="t" r="r" b="b"/>
              <a:pathLst>
                <a:path w="812201" h="510193">
                  <a:moveTo>
                    <a:pt x="27615" y="0"/>
                  </a:moveTo>
                  <a:lnTo>
                    <a:pt x="784586" y="0"/>
                  </a:lnTo>
                  <a:cubicBezTo>
                    <a:pt x="799837" y="0"/>
                    <a:pt x="812201" y="12364"/>
                    <a:pt x="812201" y="27615"/>
                  </a:cubicBezTo>
                  <a:lnTo>
                    <a:pt x="812201" y="482578"/>
                  </a:lnTo>
                  <a:cubicBezTo>
                    <a:pt x="812201" y="489902"/>
                    <a:pt x="809292" y="496926"/>
                    <a:pt x="804113" y="502105"/>
                  </a:cubicBezTo>
                  <a:cubicBezTo>
                    <a:pt x="798934" y="507284"/>
                    <a:pt x="791910" y="510193"/>
                    <a:pt x="784586" y="510193"/>
                  </a:cubicBezTo>
                  <a:lnTo>
                    <a:pt x="27615" y="510193"/>
                  </a:lnTo>
                  <a:cubicBezTo>
                    <a:pt x="12364" y="510193"/>
                    <a:pt x="0" y="497829"/>
                    <a:pt x="0" y="482578"/>
                  </a:cubicBezTo>
                  <a:lnTo>
                    <a:pt x="0" y="27615"/>
                  </a:lnTo>
                  <a:cubicBezTo>
                    <a:pt x="0" y="12364"/>
                    <a:pt x="12364" y="0"/>
                    <a:pt x="27615" y="0"/>
                  </a:cubicBezTo>
                  <a:close/>
                </a:path>
              </a:pathLst>
            </a:custGeom>
            <a:blipFill>
              <a:blip r:embed="rId6"/>
              <a:stretch>
                <a:fillRect t="-842" b="-842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1665726" y="6698143"/>
            <a:ext cx="4410625" cy="1774751"/>
            <a:chOff x="0" y="0"/>
            <a:chExt cx="1380742" cy="5555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0742" cy="555584"/>
            </a:xfrm>
            <a:custGeom>
              <a:avLst/>
              <a:gdLst/>
              <a:ahLst/>
              <a:cxnLst/>
              <a:rect l="l" t="t" r="r" b="b"/>
              <a:pathLst>
                <a:path w="1380742" h="555584">
                  <a:moveTo>
                    <a:pt x="28085" y="0"/>
                  </a:moveTo>
                  <a:lnTo>
                    <a:pt x="1352657" y="0"/>
                  </a:lnTo>
                  <a:cubicBezTo>
                    <a:pt x="1368168" y="0"/>
                    <a:pt x="1380742" y="12574"/>
                    <a:pt x="1380742" y="28085"/>
                  </a:cubicBezTo>
                  <a:lnTo>
                    <a:pt x="1380742" y="527500"/>
                  </a:lnTo>
                  <a:cubicBezTo>
                    <a:pt x="1380742" y="543010"/>
                    <a:pt x="1368168" y="555584"/>
                    <a:pt x="1352657" y="555584"/>
                  </a:cubicBezTo>
                  <a:lnTo>
                    <a:pt x="28085" y="555584"/>
                  </a:lnTo>
                  <a:cubicBezTo>
                    <a:pt x="12574" y="555584"/>
                    <a:pt x="0" y="543010"/>
                    <a:pt x="0" y="527500"/>
                  </a:cubicBezTo>
                  <a:lnTo>
                    <a:pt x="0" y="28085"/>
                  </a:lnTo>
                  <a:cubicBezTo>
                    <a:pt x="0" y="12574"/>
                    <a:pt x="12574" y="0"/>
                    <a:pt x="28085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80742" cy="5936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94268" y="7117795"/>
            <a:ext cx="415957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Collective Economic Influence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stock market's movements can drive broader economic trends, affecting employment and consumer spending.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54165" y="1927432"/>
            <a:ext cx="1401584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UTILIZED INCLUDE PYTHON, PANDAS, SEABORN, SCIKIT-LEARN, AND STREAMLIT FOR COMPREHENSIVE ANALYSIS.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907716" y="4460735"/>
            <a:ext cx="3236284" cy="4144414"/>
            <a:chOff x="0" y="0"/>
            <a:chExt cx="4315045" cy="552588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315045" cy="5525885"/>
              <a:chOff x="0" y="0"/>
              <a:chExt cx="852355" cy="10915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2355" cy="1091533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91533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43688"/>
                    </a:lnTo>
                    <a:cubicBezTo>
                      <a:pt x="852355" y="1056378"/>
                      <a:pt x="847314" y="1068547"/>
                      <a:pt x="838341" y="1077520"/>
                    </a:cubicBezTo>
                    <a:cubicBezTo>
                      <a:pt x="829369" y="1086492"/>
                      <a:pt x="817199" y="1091533"/>
                      <a:pt x="804510" y="1091533"/>
                    </a:cubicBezTo>
                    <a:lnTo>
                      <a:pt x="47845" y="1091533"/>
                    </a:lnTo>
                    <a:cubicBezTo>
                      <a:pt x="35155" y="1091533"/>
                      <a:pt x="22986" y="1086492"/>
                      <a:pt x="14013" y="1077520"/>
                    </a:cubicBezTo>
                    <a:cubicBezTo>
                      <a:pt x="5041" y="1068547"/>
                      <a:pt x="0" y="1056378"/>
                      <a:pt x="0" y="1043688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52355" cy="11296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599774" y="643442"/>
              <a:ext cx="1113451" cy="1110398"/>
            </a:xfrm>
            <a:custGeom>
              <a:avLst/>
              <a:gdLst/>
              <a:ahLst/>
              <a:cxnLst/>
              <a:rect l="l" t="t" r="r" b="b"/>
              <a:pathLst>
                <a:path w="1113451" h="1110398">
                  <a:moveTo>
                    <a:pt x="0" y="0"/>
                  </a:moveTo>
                  <a:lnTo>
                    <a:pt x="1113451" y="0"/>
                  </a:lnTo>
                  <a:lnTo>
                    <a:pt x="1113451" y="1110398"/>
                  </a:lnTo>
                  <a:lnTo>
                    <a:pt x="0" y="1110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29995" y="3253199"/>
              <a:ext cx="3253010" cy="212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Python serves as a robust programming language for implementing data analysis and machine learning.</a:t>
              </a:r>
            </a:p>
            <a:p>
              <a:pPr algn="ctr">
                <a:lnSpc>
                  <a:spcPts val="2100"/>
                </a:lnSpc>
              </a:pPr>
              <a:endParaRPr lang="en-US" sz="1500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2436" y="2127132"/>
              <a:ext cx="3248128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Python for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91348" y="4460735"/>
            <a:ext cx="3236284" cy="4125668"/>
            <a:chOff x="0" y="0"/>
            <a:chExt cx="4315045" cy="550089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315045" cy="5500891"/>
              <a:chOff x="0" y="0"/>
              <a:chExt cx="852355" cy="108659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52355" cy="108659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8659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38751"/>
                    </a:lnTo>
                    <a:cubicBezTo>
                      <a:pt x="852355" y="1051440"/>
                      <a:pt x="847314" y="1063610"/>
                      <a:pt x="838341" y="1072582"/>
                    </a:cubicBezTo>
                    <a:cubicBezTo>
                      <a:pt x="829369" y="1081555"/>
                      <a:pt x="817199" y="1086596"/>
                      <a:pt x="804510" y="1086596"/>
                    </a:cubicBezTo>
                    <a:lnTo>
                      <a:pt x="47845" y="1086596"/>
                    </a:lnTo>
                    <a:cubicBezTo>
                      <a:pt x="35155" y="1086596"/>
                      <a:pt x="22986" y="1081555"/>
                      <a:pt x="14013" y="1072582"/>
                    </a:cubicBezTo>
                    <a:cubicBezTo>
                      <a:pt x="5041" y="1063610"/>
                      <a:pt x="0" y="1051440"/>
                      <a:pt x="0" y="103875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48699F">
                  <a:alpha val="75686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52355" cy="1124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618886" y="643442"/>
              <a:ext cx="1176037" cy="1186826"/>
            </a:xfrm>
            <a:custGeom>
              <a:avLst/>
              <a:gdLst/>
              <a:ahLst/>
              <a:cxnLst/>
              <a:rect l="l" t="t" r="r" b="b"/>
              <a:pathLst>
                <a:path w="1176037" h="1186826">
                  <a:moveTo>
                    <a:pt x="0" y="0"/>
                  </a:moveTo>
                  <a:lnTo>
                    <a:pt x="1176037" y="0"/>
                  </a:lnTo>
                  <a:lnTo>
                    <a:pt x="1176037" y="1186826"/>
                  </a:lnTo>
                  <a:lnTo>
                    <a:pt x="0" y="1186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83480" y="3253199"/>
              <a:ext cx="3596869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Pandas library simplifies data manipulation and preparation, crucial for effective analysis processes.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3459" y="2127132"/>
              <a:ext cx="3346891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Pandas for Data Handling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2799" y="4278408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 DATA COLLECTION AND PREPROCESSING TECHNIQUES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2799" y="517627"/>
            <a:ext cx="110024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SOURCED FROM NIFTY50.CSV COVERING DATES FROM 2010 TO 2024 WITH 12,000 ROWS.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52460" y="3395393"/>
            <a:ext cx="2958901" cy="5862907"/>
            <a:chOff x="0" y="0"/>
            <a:chExt cx="3945201" cy="781720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945201" cy="3694110"/>
              <a:chOff x="0" y="0"/>
              <a:chExt cx="544871" cy="5101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4871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544871" h="510193">
                    <a:moveTo>
                      <a:pt x="41864" y="0"/>
                    </a:moveTo>
                    <a:lnTo>
                      <a:pt x="503007" y="0"/>
                    </a:lnTo>
                    <a:cubicBezTo>
                      <a:pt x="514110" y="0"/>
                      <a:pt x="524759" y="4411"/>
                      <a:pt x="532610" y="12262"/>
                    </a:cubicBezTo>
                    <a:cubicBezTo>
                      <a:pt x="540461" y="20113"/>
                      <a:pt x="544871" y="30761"/>
                      <a:pt x="544871" y="41864"/>
                    </a:cubicBezTo>
                    <a:lnTo>
                      <a:pt x="544871" y="468329"/>
                    </a:lnTo>
                    <a:cubicBezTo>
                      <a:pt x="544871" y="479432"/>
                      <a:pt x="540461" y="490081"/>
                      <a:pt x="532610" y="497931"/>
                    </a:cubicBezTo>
                    <a:cubicBezTo>
                      <a:pt x="524759" y="505782"/>
                      <a:pt x="514110" y="510193"/>
                      <a:pt x="503007" y="510193"/>
                    </a:cubicBezTo>
                    <a:lnTo>
                      <a:pt x="41864" y="510193"/>
                    </a:lnTo>
                    <a:cubicBezTo>
                      <a:pt x="30761" y="510193"/>
                      <a:pt x="20113" y="505782"/>
                      <a:pt x="12262" y="497931"/>
                    </a:cubicBezTo>
                    <a:cubicBezTo>
                      <a:pt x="4411" y="490081"/>
                      <a:pt x="0" y="479432"/>
                      <a:pt x="0" y="468329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0270" r="-20270"/>
                </a:stretch>
              </a:blip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3435324"/>
              <a:ext cx="3945201" cy="4381885"/>
              <a:chOff x="0" y="0"/>
              <a:chExt cx="926281" cy="102880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26281" cy="1028809"/>
              </a:xfrm>
              <a:custGeom>
                <a:avLst/>
                <a:gdLst/>
                <a:ahLst/>
                <a:cxnLst/>
                <a:rect l="l" t="t" r="r" b="b"/>
                <a:pathLst>
                  <a:path w="926281" h="1028809">
                    <a:moveTo>
                      <a:pt x="41864" y="0"/>
                    </a:moveTo>
                    <a:lnTo>
                      <a:pt x="884417" y="0"/>
                    </a:lnTo>
                    <a:cubicBezTo>
                      <a:pt x="895520" y="0"/>
                      <a:pt x="906168" y="4411"/>
                      <a:pt x="914019" y="12262"/>
                    </a:cubicBezTo>
                    <a:cubicBezTo>
                      <a:pt x="921870" y="20113"/>
                      <a:pt x="926281" y="30761"/>
                      <a:pt x="926281" y="41864"/>
                    </a:cubicBezTo>
                    <a:lnTo>
                      <a:pt x="926281" y="986945"/>
                    </a:lnTo>
                    <a:cubicBezTo>
                      <a:pt x="926281" y="998048"/>
                      <a:pt x="921870" y="1008696"/>
                      <a:pt x="914019" y="1016547"/>
                    </a:cubicBezTo>
                    <a:cubicBezTo>
                      <a:pt x="906168" y="1024398"/>
                      <a:pt x="895520" y="1028809"/>
                      <a:pt x="884417" y="1028809"/>
                    </a:cubicBezTo>
                    <a:lnTo>
                      <a:pt x="41864" y="1028809"/>
                    </a:lnTo>
                    <a:cubicBezTo>
                      <a:pt x="30761" y="1028809"/>
                      <a:pt x="20113" y="1024398"/>
                      <a:pt x="12262" y="1016547"/>
                    </a:cubicBezTo>
                    <a:cubicBezTo>
                      <a:pt x="4411" y="1008696"/>
                      <a:pt x="0" y="998048"/>
                      <a:pt x="0" y="986945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926281" cy="106690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69311" y="5128541"/>
              <a:ext cx="3206579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dataset includes essential trading information with over 12,000 rows spanning from 2010 to 2024.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48537" y="3871910"/>
              <a:ext cx="3248128" cy="138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Overview and Key Metrics</a:t>
              </a:r>
            </a:p>
            <a:p>
              <a:pPr algn="ctr">
                <a:lnSpc>
                  <a:spcPts val="2800"/>
                </a:lnSpc>
              </a:pPr>
              <a:endPara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33287" y="3395393"/>
            <a:ext cx="2958901" cy="2770583"/>
            <a:chOff x="0" y="0"/>
            <a:chExt cx="544871" cy="5101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4871" cy="510193"/>
            </a:xfrm>
            <a:custGeom>
              <a:avLst/>
              <a:gdLst/>
              <a:ahLst/>
              <a:cxnLst/>
              <a:rect l="l" t="t" r="r" b="b"/>
              <a:pathLst>
                <a:path w="544871" h="510193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6"/>
              <a:stretch>
                <a:fillRect l="-4027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5033287" y="5971887"/>
            <a:ext cx="2958901" cy="3286413"/>
            <a:chOff x="0" y="0"/>
            <a:chExt cx="926281" cy="10288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6281" cy="1028809"/>
            </a:xfrm>
            <a:custGeom>
              <a:avLst/>
              <a:gdLst/>
              <a:ahLst/>
              <a:cxnLst/>
              <a:rect l="l" t="t" r="r" b="b"/>
              <a:pathLst>
                <a:path w="926281" h="1028809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310270" y="7232274"/>
            <a:ext cx="2404934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columns include Date, Open, High, Low, Close, Shares Traded, and Turnover, capturing market dynamics.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94689" y="6289801"/>
            <a:ext cx="243609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Description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037873" y="3396447"/>
            <a:ext cx="2958901" cy="5862907"/>
            <a:chOff x="0" y="0"/>
            <a:chExt cx="3945201" cy="781720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945201" cy="3694110"/>
              <a:chOff x="0" y="0"/>
              <a:chExt cx="544871" cy="51019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4871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544871" h="510193">
                    <a:moveTo>
                      <a:pt x="41864" y="0"/>
                    </a:moveTo>
                    <a:lnTo>
                      <a:pt x="503007" y="0"/>
                    </a:lnTo>
                    <a:cubicBezTo>
                      <a:pt x="514110" y="0"/>
                      <a:pt x="524759" y="4411"/>
                      <a:pt x="532610" y="12262"/>
                    </a:cubicBezTo>
                    <a:cubicBezTo>
                      <a:pt x="540461" y="20113"/>
                      <a:pt x="544871" y="30761"/>
                      <a:pt x="544871" y="41864"/>
                    </a:cubicBezTo>
                    <a:lnTo>
                      <a:pt x="544871" y="468329"/>
                    </a:lnTo>
                    <a:cubicBezTo>
                      <a:pt x="544871" y="479432"/>
                      <a:pt x="540461" y="490081"/>
                      <a:pt x="532610" y="497931"/>
                    </a:cubicBezTo>
                    <a:cubicBezTo>
                      <a:pt x="524759" y="505782"/>
                      <a:pt x="514110" y="510193"/>
                      <a:pt x="503007" y="510193"/>
                    </a:cubicBezTo>
                    <a:lnTo>
                      <a:pt x="41864" y="510193"/>
                    </a:lnTo>
                    <a:cubicBezTo>
                      <a:pt x="30761" y="510193"/>
                      <a:pt x="20113" y="505782"/>
                      <a:pt x="12262" y="497931"/>
                    </a:cubicBezTo>
                    <a:cubicBezTo>
                      <a:pt x="4411" y="490081"/>
                      <a:pt x="0" y="479432"/>
                      <a:pt x="0" y="468329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0226" r="-20226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3435324"/>
              <a:ext cx="3945201" cy="4381885"/>
              <a:chOff x="0" y="0"/>
              <a:chExt cx="926281" cy="102880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26281" cy="1028809"/>
              </a:xfrm>
              <a:custGeom>
                <a:avLst/>
                <a:gdLst/>
                <a:ahLst/>
                <a:cxnLst/>
                <a:rect l="l" t="t" r="r" b="b"/>
                <a:pathLst>
                  <a:path w="926281" h="1028809">
                    <a:moveTo>
                      <a:pt x="41864" y="0"/>
                    </a:moveTo>
                    <a:lnTo>
                      <a:pt x="884417" y="0"/>
                    </a:lnTo>
                    <a:cubicBezTo>
                      <a:pt x="895520" y="0"/>
                      <a:pt x="906168" y="4411"/>
                      <a:pt x="914019" y="12262"/>
                    </a:cubicBezTo>
                    <a:cubicBezTo>
                      <a:pt x="921870" y="20113"/>
                      <a:pt x="926281" y="30761"/>
                      <a:pt x="926281" y="41864"/>
                    </a:cubicBezTo>
                    <a:lnTo>
                      <a:pt x="926281" y="986945"/>
                    </a:lnTo>
                    <a:cubicBezTo>
                      <a:pt x="926281" y="998048"/>
                      <a:pt x="921870" y="1008696"/>
                      <a:pt x="914019" y="1016547"/>
                    </a:cubicBezTo>
                    <a:cubicBezTo>
                      <a:pt x="906168" y="1024398"/>
                      <a:pt x="895520" y="1028809"/>
                      <a:pt x="884417" y="1028809"/>
                    </a:cubicBezTo>
                    <a:lnTo>
                      <a:pt x="41864" y="1028809"/>
                    </a:lnTo>
                    <a:cubicBezTo>
                      <a:pt x="30761" y="1028809"/>
                      <a:pt x="20113" y="1024398"/>
                      <a:pt x="12262" y="1016547"/>
                    </a:cubicBezTo>
                    <a:cubicBezTo>
                      <a:pt x="4411" y="1008696"/>
                      <a:pt x="0" y="998048"/>
                      <a:pt x="0" y="986945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926281" cy="106690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9311" y="5128541"/>
              <a:ext cx="3206579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target variable Daily Movement indicates market directions, providing valuable insights for predictions.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48537" y="3871910"/>
              <a:ext cx="3248128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Target Variable Analysis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17450" y="3396447"/>
            <a:ext cx="2958901" cy="5862907"/>
            <a:chOff x="0" y="0"/>
            <a:chExt cx="3945201" cy="781720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945201" cy="3694110"/>
              <a:chOff x="0" y="0"/>
              <a:chExt cx="544871" cy="51019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44871" cy="510193"/>
              </a:xfrm>
              <a:custGeom>
                <a:avLst/>
                <a:gdLst/>
                <a:ahLst/>
                <a:cxnLst/>
                <a:rect l="l" t="t" r="r" b="b"/>
                <a:pathLst>
                  <a:path w="544871" h="510193">
                    <a:moveTo>
                      <a:pt x="41864" y="0"/>
                    </a:moveTo>
                    <a:lnTo>
                      <a:pt x="503007" y="0"/>
                    </a:lnTo>
                    <a:cubicBezTo>
                      <a:pt x="514110" y="0"/>
                      <a:pt x="524759" y="4411"/>
                      <a:pt x="532610" y="12262"/>
                    </a:cubicBezTo>
                    <a:cubicBezTo>
                      <a:pt x="540461" y="20113"/>
                      <a:pt x="544871" y="30761"/>
                      <a:pt x="544871" y="41864"/>
                    </a:cubicBezTo>
                    <a:lnTo>
                      <a:pt x="544871" y="468329"/>
                    </a:lnTo>
                    <a:cubicBezTo>
                      <a:pt x="544871" y="479432"/>
                      <a:pt x="540461" y="490081"/>
                      <a:pt x="532610" y="497931"/>
                    </a:cubicBezTo>
                    <a:cubicBezTo>
                      <a:pt x="524759" y="505782"/>
                      <a:pt x="514110" y="510193"/>
                      <a:pt x="503007" y="510193"/>
                    </a:cubicBezTo>
                    <a:lnTo>
                      <a:pt x="41864" y="510193"/>
                    </a:lnTo>
                    <a:cubicBezTo>
                      <a:pt x="30761" y="510193"/>
                      <a:pt x="20113" y="505782"/>
                      <a:pt x="12262" y="497931"/>
                    </a:cubicBezTo>
                    <a:cubicBezTo>
                      <a:pt x="4411" y="490081"/>
                      <a:pt x="0" y="479432"/>
                      <a:pt x="0" y="468329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3416" r="-33416"/>
                </a:stretch>
              </a:blip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0" y="3435324"/>
              <a:ext cx="3945201" cy="4381885"/>
              <a:chOff x="0" y="0"/>
              <a:chExt cx="926281" cy="102880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26281" cy="1028809"/>
              </a:xfrm>
              <a:custGeom>
                <a:avLst/>
                <a:gdLst/>
                <a:ahLst/>
                <a:cxnLst/>
                <a:rect l="l" t="t" r="r" b="b"/>
                <a:pathLst>
                  <a:path w="926281" h="1028809">
                    <a:moveTo>
                      <a:pt x="41864" y="0"/>
                    </a:moveTo>
                    <a:lnTo>
                      <a:pt x="884417" y="0"/>
                    </a:lnTo>
                    <a:cubicBezTo>
                      <a:pt x="895520" y="0"/>
                      <a:pt x="906168" y="4411"/>
                      <a:pt x="914019" y="12262"/>
                    </a:cubicBezTo>
                    <a:cubicBezTo>
                      <a:pt x="921870" y="20113"/>
                      <a:pt x="926281" y="30761"/>
                      <a:pt x="926281" y="41864"/>
                    </a:cubicBezTo>
                    <a:lnTo>
                      <a:pt x="926281" y="986945"/>
                    </a:lnTo>
                    <a:cubicBezTo>
                      <a:pt x="926281" y="998048"/>
                      <a:pt x="921870" y="1008696"/>
                      <a:pt x="914019" y="1016547"/>
                    </a:cubicBezTo>
                    <a:cubicBezTo>
                      <a:pt x="906168" y="1024398"/>
                      <a:pt x="895520" y="1028809"/>
                      <a:pt x="884417" y="1028809"/>
                    </a:cubicBezTo>
                    <a:lnTo>
                      <a:pt x="41864" y="1028809"/>
                    </a:lnTo>
                    <a:cubicBezTo>
                      <a:pt x="30761" y="1028809"/>
                      <a:pt x="20113" y="1024398"/>
                      <a:pt x="12262" y="1016547"/>
                    </a:cubicBezTo>
                    <a:cubicBezTo>
                      <a:pt x="4411" y="1008696"/>
                      <a:pt x="0" y="998048"/>
                      <a:pt x="0" y="986945"/>
                    </a:cubicBezTo>
                    <a:lnTo>
                      <a:pt x="0" y="41864"/>
                    </a:lnTo>
                    <a:cubicBezTo>
                      <a:pt x="0" y="30761"/>
                      <a:pt x="4411" y="20113"/>
                      <a:pt x="12262" y="12262"/>
                    </a:cubicBezTo>
                    <a:cubicBezTo>
                      <a:pt x="20113" y="4411"/>
                      <a:pt x="30761" y="0"/>
                      <a:pt x="41864" y="0"/>
                    </a:cubicBezTo>
                    <a:close/>
                  </a:path>
                </a:pathLst>
              </a:custGeom>
              <a:solidFill>
                <a:srgbClr val="48699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926281" cy="106690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369311" y="5128541"/>
              <a:ext cx="3288912" cy="176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Lacks live market data and sector breakdown, which could enhance analysis and prediction accuracy.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48537" y="3862385"/>
              <a:ext cx="3248128" cy="88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8"/>
                </a:lnSpc>
              </a:pPr>
              <a:r>
                <a:rPr lang="en-US" sz="193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Limitations of Dataset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74749" y="954343"/>
            <a:ext cx="1293850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INVOLVED DATE CONVERSION, MISSING VALUE IMPUTATION, AND FEATURE ENGINEERING.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74749" y="4079917"/>
            <a:ext cx="3236284" cy="4062716"/>
            <a:chOff x="0" y="0"/>
            <a:chExt cx="4315045" cy="541695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315045" cy="5416955"/>
              <a:chOff x="0" y="0"/>
              <a:chExt cx="852355" cy="107001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643611" y="687301"/>
              <a:ext cx="1027823" cy="1044921"/>
            </a:xfrm>
            <a:custGeom>
              <a:avLst/>
              <a:gdLst/>
              <a:ahLst/>
              <a:cxnLst/>
              <a:rect l="l" t="t" r="r" b="b"/>
              <a:pathLst>
                <a:path w="1027823" h="1044921">
                  <a:moveTo>
                    <a:pt x="0" y="0"/>
                  </a:moveTo>
                  <a:lnTo>
                    <a:pt x="1027823" y="0"/>
                  </a:lnTo>
                  <a:lnTo>
                    <a:pt x="1027823" y="1044921"/>
                  </a:lnTo>
                  <a:lnTo>
                    <a:pt x="0" y="1044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29995" y="3219090"/>
              <a:ext cx="3251533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Converted Date to datetime format to facilitate temporal analysis and modeling.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32436" y="2127132"/>
              <a:ext cx="3248128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Date Conversion Techniques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76967" y="4079917"/>
            <a:ext cx="3236284" cy="4062716"/>
            <a:chOff x="0" y="0"/>
            <a:chExt cx="4315045" cy="541695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315045" cy="5416955"/>
              <a:chOff x="0" y="0"/>
              <a:chExt cx="852355" cy="107001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366430" y="572990"/>
              <a:ext cx="1582184" cy="1273543"/>
            </a:xfrm>
            <a:custGeom>
              <a:avLst/>
              <a:gdLst/>
              <a:ahLst/>
              <a:cxnLst/>
              <a:rect l="l" t="t" r="r" b="b"/>
              <a:pathLst>
                <a:path w="1582184" h="1273543">
                  <a:moveTo>
                    <a:pt x="0" y="0"/>
                  </a:moveTo>
                  <a:lnTo>
                    <a:pt x="1582185" y="0"/>
                  </a:lnTo>
                  <a:lnTo>
                    <a:pt x="1582185" y="1273543"/>
                  </a:lnTo>
                  <a:lnTo>
                    <a:pt x="0" y="127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531017" y="3219090"/>
              <a:ext cx="325301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Created Daily Movement based on price changes and Weekday features to enhance model input.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34691" y="2127132"/>
              <a:ext cx="2845664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10F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Engineering Innovations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98579" y="4079917"/>
            <a:ext cx="3236284" cy="4062716"/>
            <a:chOff x="0" y="0"/>
            <a:chExt cx="4315045" cy="541695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315045" cy="5416955"/>
              <a:chOff x="0" y="0"/>
              <a:chExt cx="852355" cy="107001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52355" cy="1070016"/>
              </a:xfrm>
              <a:custGeom>
                <a:avLst/>
                <a:gdLst/>
                <a:ahLst/>
                <a:cxnLst/>
                <a:rect l="l" t="t" r="r" b="b"/>
                <a:pathLst>
                  <a:path w="852355" h="1070016">
                    <a:moveTo>
                      <a:pt x="47845" y="0"/>
                    </a:moveTo>
                    <a:lnTo>
                      <a:pt x="804510" y="0"/>
                    </a:lnTo>
                    <a:cubicBezTo>
                      <a:pt x="817199" y="0"/>
                      <a:pt x="829369" y="5041"/>
                      <a:pt x="838341" y="14013"/>
                    </a:cubicBezTo>
                    <a:cubicBezTo>
                      <a:pt x="847314" y="22986"/>
                      <a:pt x="852355" y="35155"/>
                      <a:pt x="852355" y="47845"/>
                    </a:cubicBezTo>
                    <a:lnTo>
                      <a:pt x="852355" y="1022171"/>
                    </a:lnTo>
                    <a:cubicBezTo>
                      <a:pt x="852355" y="1048595"/>
                      <a:pt x="830934" y="1070016"/>
                      <a:pt x="804510" y="1070016"/>
                    </a:cubicBezTo>
                    <a:lnTo>
                      <a:pt x="47845" y="1070016"/>
                    </a:lnTo>
                    <a:cubicBezTo>
                      <a:pt x="35155" y="1070016"/>
                      <a:pt x="22986" y="1064975"/>
                      <a:pt x="14013" y="1056003"/>
                    </a:cubicBezTo>
                    <a:cubicBezTo>
                      <a:pt x="5041" y="1047030"/>
                      <a:pt x="0" y="1034861"/>
                      <a:pt x="0" y="1022171"/>
                    </a:cubicBezTo>
                    <a:lnTo>
                      <a:pt x="0" y="47845"/>
                    </a:lnTo>
                    <a:cubicBezTo>
                      <a:pt x="0" y="35155"/>
                      <a:pt x="5041" y="22986"/>
                      <a:pt x="14013" y="14013"/>
                    </a:cubicBezTo>
                    <a:cubicBezTo>
                      <a:pt x="22986" y="5041"/>
                      <a:pt x="35155" y="0"/>
                      <a:pt x="47845" y="0"/>
                    </a:cubicBezTo>
                    <a:close/>
                  </a:path>
                </a:pathLst>
              </a:custGeom>
              <a:solidFill>
                <a:srgbClr val="48699F">
                  <a:alpha val="75686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52355" cy="1108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11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471238" y="572990"/>
              <a:ext cx="1471333" cy="1177066"/>
            </a:xfrm>
            <a:custGeom>
              <a:avLst/>
              <a:gdLst/>
              <a:ahLst/>
              <a:cxnLst/>
              <a:rect l="l" t="t" r="r" b="b"/>
              <a:pathLst>
                <a:path w="1471333" h="1177066">
                  <a:moveTo>
                    <a:pt x="0" y="0"/>
                  </a:moveTo>
                  <a:lnTo>
                    <a:pt x="1471333" y="0"/>
                  </a:lnTo>
                  <a:lnTo>
                    <a:pt x="1471333" y="1177066"/>
                  </a:lnTo>
                  <a:lnTo>
                    <a:pt x="0" y="1177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531017" y="3228615"/>
              <a:ext cx="3349332" cy="152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7"/>
                </a:lnSpc>
              </a:pPr>
              <a:r>
                <a:rPr lang="en-US" sz="12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Employed mean imputation and forward fill methods to maintain data integrity throughout preprocessing.</a:t>
              </a:r>
            </a:p>
            <a:p>
              <a:pPr algn="ctr">
                <a:lnSpc>
                  <a:spcPts val="1817"/>
                </a:lnSpc>
              </a:pPr>
              <a:endParaRPr lang="en-US" sz="12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3459" y="2127132"/>
              <a:ext cx="3346891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Handling Missing Values Efficiently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74749" y="954343"/>
            <a:ext cx="1293850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NEW FEATURE CREATION INCLUDED PRICERANGE AND VOLATILITYLEVEL FOR ENHANCED MODEL TRAINING.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74749" y="4076397"/>
            <a:ext cx="3121880" cy="3919098"/>
            <a:chOff x="0" y="0"/>
            <a:chExt cx="852355" cy="1070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2355" cy="1070016"/>
            </a:xfrm>
            <a:custGeom>
              <a:avLst/>
              <a:gdLst/>
              <a:ahLst/>
              <a:cxnLst/>
              <a:rect l="l" t="t" r="r" b="b"/>
              <a:pathLst>
                <a:path w="852355" h="1070016">
                  <a:moveTo>
                    <a:pt x="49598" y="0"/>
                  </a:moveTo>
                  <a:lnTo>
                    <a:pt x="802757" y="0"/>
                  </a:lnTo>
                  <a:cubicBezTo>
                    <a:pt x="815911" y="0"/>
                    <a:pt x="828526" y="5225"/>
                    <a:pt x="837828" y="14527"/>
                  </a:cubicBezTo>
                  <a:cubicBezTo>
                    <a:pt x="847129" y="23828"/>
                    <a:pt x="852355" y="36444"/>
                    <a:pt x="852355" y="49598"/>
                  </a:cubicBezTo>
                  <a:lnTo>
                    <a:pt x="852355" y="1020418"/>
                  </a:lnTo>
                  <a:cubicBezTo>
                    <a:pt x="852355" y="1047810"/>
                    <a:pt x="830149" y="1070016"/>
                    <a:pt x="802757" y="1070016"/>
                  </a:cubicBezTo>
                  <a:lnTo>
                    <a:pt x="49598" y="1070016"/>
                  </a:lnTo>
                  <a:cubicBezTo>
                    <a:pt x="36444" y="1070016"/>
                    <a:pt x="23828" y="1064790"/>
                    <a:pt x="14527" y="1055489"/>
                  </a:cubicBezTo>
                  <a:cubicBezTo>
                    <a:pt x="5225" y="1046188"/>
                    <a:pt x="0" y="1033572"/>
                    <a:pt x="0" y="1020418"/>
                  </a:cubicBezTo>
                  <a:lnTo>
                    <a:pt x="0" y="49598"/>
                  </a:lnTo>
                  <a:cubicBezTo>
                    <a:pt x="0" y="36444"/>
                    <a:pt x="5225" y="23828"/>
                    <a:pt x="14527" y="14527"/>
                  </a:cubicBezTo>
                  <a:cubicBezTo>
                    <a:pt x="23828" y="5225"/>
                    <a:pt x="36444" y="0"/>
                    <a:pt x="495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lIns="49004" tIns="49004" rIns="49004" bIns="49004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5562" y="5742218"/>
            <a:ext cx="235244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Introduced PriceRange to capture the price volatility between daily high and low values.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8193" y="4792758"/>
            <a:ext cx="234997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PriceRange Feature Development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22571" y="4163639"/>
            <a:ext cx="2698141" cy="3831855"/>
            <a:chOff x="0" y="0"/>
            <a:chExt cx="852355" cy="1210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2355" cy="1210500"/>
            </a:xfrm>
            <a:custGeom>
              <a:avLst/>
              <a:gdLst/>
              <a:ahLst/>
              <a:cxnLst/>
              <a:rect l="l" t="t" r="r" b="b"/>
              <a:pathLst>
                <a:path w="852355" h="1210500">
                  <a:moveTo>
                    <a:pt x="57387" y="0"/>
                  </a:moveTo>
                  <a:lnTo>
                    <a:pt x="794968" y="0"/>
                  </a:lnTo>
                  <a:cubicBezTo>
                    <a:pt x="810188" y="0"/>
                    <a:pt x="824784" y="6046"/>
                    <a:pt x="835546" y="16808"/>
                  </a:cubicBezTo>
                  <a:cubicBezTo>
                    <a:pt x="846309" y="27570"/>
                    <a:pt x="852355" y="42167"/>
                    <a:pt x="852355" y="57387"/>
                  </a:cubicBezTo>
                  <a:lnTo>
                    <a:pt x="852355" y="1153113"/>
                  </a:lnTo>
                  <a:cubicBezTo>
                    <a:pt x="852355" y="1168333"/>
                    <a:pt x="846309" y="1182929"/>
                    <a:pt x="835546" y="1193692"/>
                  </a:cubicBezTo>
                  <a:cubicBezTo>
                    <a:pt x="824784" y="1204454"/>
                    <a:pt x="810188" y="1210500"/>
                    <a:pt x="794968" y="1210500"/>
                  </a:cubicBezTo>
                  <a:lnTo>
                    <a:pt x="57387" y="1210500"/>
                  </a:lnTo>
                  <a:cubicBezTo>
                    <a:pt x="42167" y="1210500"/>
                    <a:pt x="27570" y="1204454"/>
                    <a:pt x="16808" y="1193692"/>
                  </a:cubicBezTo>
                  <a:cubicBezTo>
                    <a:pt x="6046" y="1182929"/>
                    <a:pt x="0" y="1168333"/>
                    <a:pt x="0" y="1153113"/>
                  </a:cubicBezTo>
                  <a:lnTo>
                    <a:pt x="0" y="57387"/>
                  </a:lnTo>
                  <a:cubicBezTo>
                    <a:pt x="0" y="42167"/>
                    <a:pt x="6046" y="27570"/>
                    <a:pt x="16808" y="16808"/>
                  </a:cubicBezTo>
                  <a:cubicBezTo>
                    <a:pt x="27570" y="6046"/>
                    <a:pt x="42167" y="0"/>
                    <a:pt x="573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52355" cy="1248600"/>
            </a:xfrm>
            <a:prstGeom prst="rect">
              <a:avLst/>
            </a:prstGeom>
          </p:spPr>
          <p:txBody>
            <a:bodyPr lIns="42353" tIns="42353" rIns="42353" bIns="42353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54609" y="5742218"/>
            <a:ext cx="2034065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significantly improve predictive performance, allowing models to better understand market behavior.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81963" y="4792758"/>
            <a:ext cx="177935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on Model Performance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187154" y="4163639"/>
            <a:ext cx="3236284" cy="3831855"/>
            <a:chOff x="0" y="0"/>
            <a:chExt cx="852355" cy="10092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2355" cy="1009213"/>
            </a:xfrm>
            <a:custGeom>
              <a:avLst/>
              <a:gdLst/>
              <a:ahLst/>
              <a:cxnLst/>
              <a:rect l="l" t="t" r="r" b="b"/>
              <a:pathLst>
                <a:path w="852355" h="1009213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961368"/>
                  </a:lnTo>
                  <a:cubicBezTo>
                    <a:pt x="852355" y="974058"/>
                    <a:pt x="847314" y="986227"/>
                    <a:pt x="838341" y="995200"/>
                  </a:cubicBezTo>
                  <a:cubicBezTo>
                    <a:pt x="829369" y="1004172"/>
                    <a:pt x="817199" y="1009213"/>
                    <a:pt x="804510" y="1009213"/>
                  </a:cubicBezTo>
                  <a:lnTo>
                    <a:pt x="47845" y="1009213"/>
                  </a:lnTo>
                  <a:cubicBezTo>
                    <a:pt x="35155" y="1009213"/>
                    <a:pt x="22986" y="1004172"/>
                    <a:pt x="14013" y="995200"/>
                  </a:cubicBezTo>
                  <a:cubicBezTo>
                    <a:pt x="5041" y="986227"/>
                    <a:pt x="0" y="974058"/>
                    <a:pt x="0" y="961368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52355" cy="1047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60604" y="5742218"/>
            <a:ext cx="25119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Defined VolatilityLevel through bins based on PriceRange to categorize market conditions effectively.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93228" y="4792758"/>
            <a:ext cx="251016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VolatilityLevel Binning Approach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111237" y="4163639"/>
            <a:ext cx="2789837" cy="3831855"/>
            <a:chOff x="0" y="0"/>
            <a:chExt cx="852355" cy="11707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355" cy="1170713"/>
            </a:xfrm>
            <a:custGeom>
              <a:avLst/>
              <a:gdLst/>
              <a:ahLst/>
              <a:cxnLst/>
              <a:rect l="l" t="t" r="r" b="b"/>
              <a:pathLst>
                <a:path w="852355" h="1170713">
                  <a:moveTo>
                    <a:pt x="55501" y="0"/>
                  </a:moveTo>
                  <a:lnTo>
                    <a:pt x="796854" y="0"/>
                  </a:lnTo>
                  <a:cubicBezTo>
                    <a:pt x="811574" y="0"/>
                    <a:pt x="825690" y="5847"/>
                    <a:pt x="836099" y="16256"/>
                  </a:cubicBezTo>
                  <a:cubicBezTo>
                    <a:pt x="846507" y="26664"/>
                    <a:pt x="852355" y="40781"/>
                    <a:pt x="852355" y="55501"/>
                  </a:cubicBezTo>
                  <a:lnTo>
                    <a:pt x="852355" y="1115212"/>
                  </a:lnTo>
                  <a:cubicBezTo>
                    <a:pt x="852355" y="1129932"/>
                    <a:pt x="846507" y="1144049"/>
                    <a:pt x="836099" y="1154458"/>
                  </a:cubicBezTo>
                  <a:cubicBezTo>
                    <a:pt x="825690" y="1164866"/>
                    <a:pt x="811574" y="1170713"/>
                    <a:pt x="796854" y="1170713"/>
                  </a:cubicBezTo>
                  <a:lnTo>
                    <a:pt x="55501" y="1170713"/>
                  </a:lnTo>
                  <a:cubicBezTo>
                    <a:pt x="40781" y="1170713"/>
                    <a:pt x="26664" y="1164866"/>
                    <a:pt x="16256" y="1154458"/>
                  </a:cubicBezTo>
                  <a:cubicBezTo>
                    <a:pt x="5847" y="1144049"/>
                    <a:pt x="0" y="1129932"/>
                    <a:pt x="0" y="1115212"/>
                  </a:cubicBezTo>
                  <a:lnTo>
                    <a:pt x="0" y="55501"/>
                  </a:lnTo>
                  <a:cubicBezTo>
                    <a:pt x="0" y="40781"/>
                    <a:pt x="5847" y="26664"/>
                    <a:pt x="16256" y="16256"/>
                  </a:cubicBezTo>
                  <a:cubicBezTo>
                    <a:pt x="26664" y="5847"/>
                    <a:pt x="40781" y="0"/>
                    <a:pt x="55501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2355" cy="1208813"/>
            </a:xfrm>
            <a:prstGeom prst="rect">
              <a:avLst/>
            </a:prstGeom>
          </p:spPr>
          <p:txBody>
            <a:bodyPr lIns="43792" tIns="43792" rIns="43792" bIns="43792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538868" y="5742218"/>
            <a:ext cx="21031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feature engineering plays a critical role in enhancing model accuracy and reliability.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79853" y="4792758"/>
            <a:ext cx="262122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Importance of Feature Engineering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1062</Words>
  <Application>Microsoft Office PowerPoint</Application>
  <PresentationFormat>Custom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Montserrat Bold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Business Presentation</dc:title>
  <dc:creator>Prashasti</dc:creator>
  <cp:lastModifiedBy>Prashasti Srivastava</cp:lastModifiedBy>
  <cp:revision>1</cp:revision>
  <dcterms:created xsi:type="dcterms:W3CDTF">2006-08-16T00:00:00Z</dcterms:created>
  <dcterms:modified xsi:type="dcterms:W3CDTF">2025-04-09T21:43:21Z</dcterms:modified>
  <dc:identifier>DAGkLIsb4GM</dc:identifier>
</cp:coreProperties>
</file>